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Default Extension="tif" ContentType="image/t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sldIdLst>
    <p:sldId id="256" r:id="rId2"/>
    <p:sldId id="261" r:id="rId3"/>
    <p:sldId id="257" r:id="rId4"/>
    <p:sldId id="258" r:id="rId5"/>
    <p:sldId id="259" r:id="rId6"/>
    <p:sldId id="262" r:id="rId7"/>
    <p:sldId id="263" r:id="rId8"/>
    <p:sldId id="267" r:id="rId9"/>
    <p:sldId id="264" r:id="rId10"/>
    <p:sldId id="265" r:id="rId11"/>
    <p:sldId id="266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45"/>
    <p:restoredTop sz="94633"/>
  </p:normalViewPr>
  <p:slideViewPr>
    <p:cSldViewPr snapToGrid="0" snapToObjects="1">
      <p:cViewPr varScale="1">
        <p:scale>
          <a:sx n="110" d="100"/>
          <a:sy n="110" d="100"/>
        </p:scale>
        <p:origin x="3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grahamellis\Downloads\scotland%2520breach%2520report%2520total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grahamellis\Downloads\scotland%2520breach%2520report%2520total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grahamellis\Downloads\scotland%2520breach%2520report%2520total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grahamellis\Downloads\scotland%2520breach%2520report%2520total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grahamellis\Downloads\scotland%2520breach%2520report%2520total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grahamellis\Downloads\scotland%2520breach%2520report%2520total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'4 hours total breaches'!$G$22</c:f>
              <c:strCache>
                <c:ptCount val="1"/>
                <c:pt idx="0">
                  <c:v>percentage of total attendances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'4 hours total breaches'!$F$23:$F$40</c:f>
              <c:strCache>
                <c:ptCount val="18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85+</c:v>
                </c:pt>
              </c:strCache>
            </c:strRef>
          </c:cat>
          <c:val>
            <c:numRef>
              <c:f>'4 hours total breaches'!$G$23:$G$40</c:f>
              <c:numCache>
                <c:formatCode>General</c:formatCode>
                <c:ptCount val="18"/>
                <c:pt idx="0">
                  <c:v>8.9</c:v>
                </c:pt>
                <c:pt idx="1">
                  <c:v>5</c:v>
                </c:pt>
                <c:pt idx="2">
                  <c:v>5.8</c:v>
                </c:pt>
                <c:pt idx="3">
                  <c:v>6.1</c:v>
                </c:pt>
                <c:pt idx="4">
                  <c:v>7.1</c:v>
                </c:pt>
                <c:pt idx="5">
                  <c:v>6.7</c:v>
                </c:pt>
                <c:pt idx="6">
                  <c:v>6</c:v>
                </c:pt>
                <c:pt idx="7">
                  <c:v>5.5</c:v>
                </c:pt>
                <c:pt idx="8">
                  <c:v>5</c:v>
                </c:pt>
                <c:pt idx="9">
                  <c:v>5.8</c:v>
                </c:pt>
                <c:pt idx="10">
                  <c:v>6.1</c:v>
                </c:pt>
                <c:pt idx="11">
                  <c:v>5.6</c:v>
                </c:pt>
                <c:pt idx="12">
                  <c:v>4.8</c:v>
                </c:pt>
                <c:pt idx="13">
                  <c:v>4.5</c:v>
                </c:pt>
                <c:pt idx="14">
                  <c:v>4.5999999999999996</c:v>
                </c:pt>
                <c:pt idx="15">
                  <c:v>4.2</c:v>
                </c:pt>
                <c:pt idx="16">
                  <c:v>3.9</c:v>
                </c:pt>
                <c:pt idx="17">
                  <c:v>4.5999999999999996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CF95-5943-8BC6-E009802CCD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8367712"/>
        <c:axId val="148367320"/>
      </c:lineChart>
      <c:catAx>
        <c:axId val="148367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95000"/>
                <a:alpha val="10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8367320"/>
        <c:crosses val="autoZero"/>
        <c:auto val="1"/>
        <c:lblAlgn val="ctr"/>
        <c:lblOffset val="100"/>
        <c:noMultiLvlLbl val="0"/>
      </c:catAx>
      <c:valAx>
        <c:axId val="148367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8367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'4 hours total breaches'!$K$22</c:f>
              <c:strCache>
                <c:ptCount val="1"/>
                <c:pt idx="0">
                  <c:v>% 4 hour breach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'4 hours total breaches'!$J$23:$J$40</c:f>
              <c:strCache>
                <c:ptCount val="18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85+</c:v>
                </c:pt>
              </c:strCache>
            </c:strRef>
          </c:cat>
          <c:val>
            <c:numRef>
              <c:f>'4 hours total breaches'!$K$23:$K$40</c:f>
              <c:numCache>
                <c:formatCode>General</c:formatCode>
                <c:ptCount val="18"/>
                <c:pt idx="0">
                  <c:v>1.7</c:v>
                </c:pt>
                <c:pt idx="1">
                  <c:v>1.4</c:v>
                </c:pt>
                <c:pt idx="2">
                  <c:v>1.5</c:v>
                </c:pt>
                <c:pt idx="3">
                  <c:v>4.3</c:v>
                </c:pt>
                <c:pt idx="4">
                  <c:v>5</c:v>
                </c:pt>
                <c:pt idx="5">
                  <c:v>5.5</c:v>
                </c:pt>
                <c:pt idx="6">
                  <c:v>6.1</c:v>
                </c:pt>
                <c:pt idx="7">
                  <c:v>6.7</c:v>
                </c:pt>
                <c:pt idx="8">
                  <c:v>7.3</c:v>
                </c:pt>
                <c:pt idx="9">
                  <c:v>7.7</c:v>
                </c:pt>
                <c:pt idx="10">
                  <c:v>8.1</c:v>
                </c:pt>
                <c:pt idx="11">
                  <c:v>8.9</c:v>
                </c:pt>
                <c:pt idx="12">
                  <c:v>9.6999999999999993</c:v>
                </c:pt>
                <c:pt idx="13">
                  <c:v>11.4</c:v>
                </c:pt>
                <c:pt idx="14">
                  <c:v>12.4</c:v>
                </c:pt>
                <c:pt idx="15">
                  <c:v>13.9</c:v>
                </c:pt>
                <c:pt idx="16">
                  <c:v>15.1</c:v>
                </c:pt>
                <c:pt idx="17">
                  <c:v>16.5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66CC-EA47-9164-9716BF6E93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9824816"/>
        <c:axId val="149825208"/>
      </c:lineChart>
      <c:catAx>
        <c:axId val="149824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95000"/>
                <a:alpha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9825208"/>
        <c:crosses val="autoZero"/>
        <c:auto val="1"/>
        <c:lblAlgn val="ctr"/>
        <c:lblOffset val="100"/>
        <c:noMultiLvlLbl val="0"/>
      </c:catAx>
      <c:valAx>
        <c:axId val="149825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9824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'4 hours total breaches'!$N$22</c:f>
              <c:strCache>
                <c:ptCount val="1"/>
                <c:pt idx="0">
                  <c:v>% 8 hour breaches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'4 hours total breaches'!$M$23:$M$40</c:f>
              <c:strCache>
                <c:ptCount val="18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85+</c:v>
                </c:pt>
              </c:strCache>
            </c:strRef>
          </c:cat>
          <c:val>
            <c:numRef>
              <c:f>'4 hours total breaches'!$N$23:$N$40</c:f>
              <c:numCache>
                <c:formatCode>General</c:formatCode>
                <c:ptCount val="1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0.3</c:v>
                </c:pt>
                <c:pt idx="4">
                  <c:v>0.4</c:v>
                </c:pt>
                <c:pt idx="5">
                  <c:v>0.4</c:v>
                </c:pt>
                <c:pt idx="6">
                  <c:v>0.5</c:v>
                </c:pt>
                <c:pt idx="7">
                  <c:v>0.5</c:v>
                </c:pt>
                <c:pt idx="8">
                  <c:v>0.6</c:v>
                </c:pt>
                <c:pt idx="9">
                  <c:v>0.7</c:v>
                </c:pt>
                <c:pt idx="10">
                  <c:v>0.8</c:v>
                </c:pt>
                <c:pt idx="11">
                  <c:v>0.9</c:v>
                </c:pt>
                <c:pt idx="12">
                  <c:v>1.1000000000000001</c:v>
                </c:pt>
                <c:pt idx="13">
                  <c:v>1.4</c:v>
                </c:pt>
                <c:pt idx="14">
                  <c:v>1.4</c:v>
                </c:pt>
                <c:pt idx="15">
                  <c:v>1.8</c:v>
                </c:pt>
                <c:pt idx="16">
                  <c:v>2</c:v>
                </c:pt>
                <c:pt idx="17">
                  <c:v>2.2000000000000002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18DA-0147-B296-D8866BB11E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9825992"/>
        <c:axId val="149826384"/>
      </c:lineChart>
      <c:catAx>
        <c:axId val="149825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95000"/>
                <a:alpha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9826384"/>
        <c:crosses val="autoZero"/>
        <c:auto val="1"/>
        <c:lblAlgn val="ctr"/>
        <c:lblOffset val="100"/>
        <c:noMultiLvlLbl val="0"/>
      </c:catAx>
      <c:valAx>
        <c:axId val="149826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9825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'4 hours total breaches'!$V$22</c:f>
              <c:strCache>
                <c:ptCount val="1"/>
                <c:pt idx="0">
                  <c:v>% 12 hour breaches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'4 hours total breaches'!$U$23:$U$40</c:f>
              <c:strCache>
                <c:ptCount val="18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85+</c:v>
                </c:pt>
              </c:strCache>
            </c:strRef>
          </c:cat>
          <c:val>
            <c:numRef>
              <c:f>'4 hours total breaches'!$V$23:$V$40</c:f>
              <c:numCache>
                <c:formatCode>General</c:formatCode>
                <c:ptCount val="1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0.1</c:v>
                </c:pt>
                <c:pt idx="5">
                  <c:v>0.1</c:v>
                </c:pt>
                <c:pt idx="6">
                  <c:v>0.1</c:v>
                </c:pt>
                <c:pt idx="7">
                  <c:v>0.1</c:v>
                </c:pt>
                <c:pt idx="8">
                  <c:v>0.1</c:v>
                </c:pt>
                <c:pt idx="9">
                  <c:v>0.1</c:v>
                </c:pt>
                <c:pt idx="10">
                  <c:v>0.1</c:v>
                </c:pt>
                <c:pt idx="11">
                  <c:v>0.2</c:v>
                </c:pt>
                <c:pt idx="12">
                  <c:v>0.2</c:v>
                </c:pt>
                <c:pt idx="13">
                  <c:v>0.3</c:v>
                </c:pt>
                <c:pt idx="14">
                  <c:v>0.3</c:v>
                </c:pt>
                <c:pt idx="15">
                  <c:v>0.5</c:v>
                </c:pt>
                <c:pt idx="16">
                  <c:v>0.5</c:v>
                </c:pt>
                <c:pt idx="17">
                  <c:v>0.5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DBD4-344B-BECE-81DCE3841F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9827168"/>
        <c:axId val="149827560"/>
      </c:lineChart>
      <c:catAx>
        <c:axId val="149827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95000"/>
                <a:alpha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9827560"/>
        <c:crosses val="autoZero"/>
        <c:auto val="1"/>
        <c:lblAlgn val="ctr"/>
        <c:lblOffset val="100"/>
        <c:noMultiLvlLbl val="0"/>
      </c:catAx>
      <c:valAx>
        <c:axId val="149827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9827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'4 hours total breaches'!$F$43</c:f>
              <c:strCache>
                <c:ptCount val="1"/>
                <c:pt idx="0">
                  <c:v>percent majors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'4 hours total breaches'!$E$44:$E$61</c:f>
              <c:strCache>
                <c:ptCount val="18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85+</c:v>
                </c:pt>
              </c:strCache>
            </c:strRef>
          </c:cat>
          <c:val>
            <c:numRef>
              <c:f>'4 hours total breaches'!$F$44:$F$61</c:f>
              <c:numCache>
                <c:formatCode>General</c:formatCode>
                <c:ptCount val="18"/>
                <c:pt idx="0">
                  <c:v>45.2</c:v>
                </c:pt>
                <c:pt idx="1">
                  <c:v>27.4</c:v>
                </c:pt>
                <c:pt idx="2">
                  <c:v>22.2</c:v>
                </c:pt>
                <c:pt idx="3">
                  <c:v>31.3</c:v>
                </c:pt>
                <c:pt idx="4">
                  <c:v>34.299999999999997</c:v>
                </c:pt>
                <c:pt idx="5">
                  <c:v>37.1</c:v>
                </c:pt>
                <c:pt idx="6">
                  <c:v>39</c:v>
                </c:pt>
                <c:pt idx="7">
                  <c:v>40.4</c:v>
                </c:pt>
                <c:pt idx="8">
                  <c:v>42.8</c:v>
                </c:pt>
                <c:pt idx="9">
                  <c:v>44.6</c:v>
                </c:pt>
                <c:pt idx="10">
                  <c:v>46.9</c:v>
                </c:pt>
                <c:pt idx="11">
                  <c:v>50</c:v>
                </c:pt>
                <c:pt idx="12">
                  <c:v>54.4</c:v>
                </c:pt>
                <c:pt idx="13">
                  <c:v>60.1</c:v>
                </c:pt>
                <c:pt idx="14">
                  <c:v>64.7</c:v>
                </c:pt>
                <c:pt idx="15">
                  <c:v>69.8</c:v>
                </c:pt>
                <c:pt idx="16">
                  <c:v>74.099999999999994</c:v>
                </c:pt>
                <c:pt idx="17">
                  <c:v>78.900000000000006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7F0C-9B4D-878A-F70A1329CE69}"/>
            </c:ext>
          </c:extLst>
        </c:ser>
        <c:ser>
          <c:idx val="1"/>
          <c:order val="1"/>
          <c:tx>
            <c:strRef>
              <c:f>'4 hours total breaches'!$G$43</c:f>
              <c:strCache>
                <c:ptCount val="1"/>
                <c:pt idx="0">
                  <c:v>percentage of admissions per majors group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'4 hours total breaches'!$E$44:$E$61</c:f>
              <c:strCache>
                <c:ptCount val="18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85+</c:v>
                </c:pt>
              </c:strCache>
            </c:strRef>
          </c:cat>
          <c:val>
            <c:numRef>
              <c:f>'4 hours total breaches'!$G$44:$G$61</c:f>
              <c:numCache>
                <c:formatCode>General</c:formatCode>
                <c:ptCount val="18"/>
                <c:pt idx="0">
                  <c:v>17</c:v>
                </c:pt>
                <c:pt idx="1">
                  <c:v>9</c:v>
                </c:pt>
                <c:pt idx="2">
                  <c:v>7.1</c:v>
                </c:pt>
                <c:pt idx="3">
                  <c:v>10.9</c:v>
                </c:pt>
                <c:pt idx="4">
                  <c:v>12.1</c:v>
                </c:pt>
                <c:pt idx="5">
                  <c:v>14.4</c:v>
                </c:pt>
                <c:pt idx="6">
                  <c:v>16.2</c:v>
                </c:pt>
                <c:pt idx="7">
                  <c:v>18.3</c:v>
                </c:pt>
                <c:pt idx="8">
                  <c:v>20.100000000000001</c:v>
                </c:pt>
                <c:pt idx="9">
                  <c:v>22.6</c:v>
                </c:pt>
                <c:pt idx="10">
                  <c:v>25.2</c:v>
                </c:pt>
                <c:pt idx="11">
                  <c:v>29</c:v>
                </c:pt>
                <c:pt idx="12">
                  <c:v>33.799999999999997</c:v>
                </c:pt>
                <c:pt idx="13">
                  <c:v>40.5</c:v>
                </c:pt>
                <c:pt idx="14">
                  <c:v>46</c:v>
                </c:pt>
                <c:pt idx="15">
                  <c:v>52.2</c:v>
                </c:pt>
                <c:pt idx="16">
                  <c:v>57.5</c:v>
                </c:pt>
                <c:pt idx="17">
                  <c:v>63.5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7F0C-9B4D-878A-F70A1329CE69}"/>
            </c:ext>
          </c:extLst>
        </c:ser>
        <c:ser>
          <c:idx val="2"/>
          <c:order val="2"/>
          <c:tx>
            <c:strRef>
              <c:f>'4 hours total breaches'!$H$43</c:f>
              <c:strCache>
                <c:ptCount val="1"/>
                <c:pt idx="0">
                  <c:v>% 4 hour breach</c:v>
                </c:pt>
              </c:strCache>
            </c:strRef>
          </c:tx>
          <c:spPr>
            <a:ln w="34925" cap="rnd">
              <a:solidFill>
                <a:schemeClr val="accent3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'4 hours total breaches'!$E$44:$E$61</c:f>
              <c:strCache>
                <c:ptCount val="18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85+</c:v>
                </c:pt>
              </c:strCache>
            </c:strRef>
          </c:cat>
          <c:val>
            <c:numRef>
              <c:f>'4 hours total breaches'!$H$44:$H$61</c:f>
              <c:numCache>
                <c:formatCode>General</c:formatCode>
                <c:ptCount val="18"/>
                <c:pt idx="0">
                  <c:v>1.7</c:v>
                </c:pt>
                <c:pt idx="1">
                  <c:v>1.4</c:v>
                </c:pt>
                <c:pt idx="2">
                  <c:v>1.5</c:v>
                </c:pt>
                <c:pt idx="3">
                  <c:v>4.3</c:v>
                </c:pt>
                <c:pt idx="4">
                  <c:v>5</c:v>
                </c:pt>
                <c:pt idx="5">
                  <c:v>5.5</c:v>
                </c:pt>
                <c:pt idx="6">
                  <c:v>6.1</c:v>
                </c:pt>
                <c:pt idx="7">
                  <c:v>6.7</c:v>
                </c:pt>
                <c:pt idx="8">
                  <c:v>7.3</c:v>
                </c:pt>
                <c:pt idx="9">
                  <c:v>7.7</c:v>
                </c:pt>
                <c:pt idx="10">
                  <c:v>8.1</c:v>
                </c:pt>
                <c:pt idx="11">
                  <c:v>8.9</c:v>
                </c:pt>
                <c:pt idx="12">
                  <c:v>9.6999999999999993</c:v>
                </c:pt>
                <c:pt idx="13">
                  <c:v>11.4</c:v>
                </c:pt>
                <c:pt idx="14">
                  <c:v>12.4</c:v>
                </c:pt>
                <c:pt idx="15">
                  <c:v>13.9</c:v>
                </c:pt>
                <c:pt idx="16">
                  <c:v>15.1</c:v>
                </c:pt>
                <c:pt idx="17">
                  <c:v>16.5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7F0C-9B4D-878A-F70A1329CE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0070936"/>
        <c:axId val="150071328"/>
      </c:lineChart>
      <c:catAx>
        <c:axId val="150070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95000"/>
                <a:alpha val="10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0071328"/>
        <c:crosses val="autoZero"/>
        <c:auto val="1"/>
        <c:lblAlgn val="ctr"/>
        <c:lblOffset val="100"/>
        <c:noMultiLvlLbl val="0"/>
      </c:catAx>
      <c:valAx>
        <c:axId val="150071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0070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dirty="0"/>
              <a:t>Breaches and Admissions as a Proportion</a:t>
            </a:r>
            <a:r>
              <a:rPr lang="en-US" baseline="0" dirty="0"/>
              <a:t> of Majors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'4 hours total breaches'!$F$43</c:f>
              <c:strCache>
                <c:ptCount val="1"/>
                <c:pt idx="0">
                  <c:v>percent majors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'4 hours total breaches'!$E$44:$E$61</c:f>
              <c:strCache>
                <c:ptCount val="18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85+</c:v>
                </c:pt>
              </c:strCache>
            </c:strRef>
          </c:cat>
          <c:val>
            <c:numRef>
              <c:f>'4 hours total breaches'!$F$44:$F$61</c:f>
              <c:numCache>
                <c:formatCode>General</c:formatCode>
                <c:ptCount val="18"/>
                <c:pt idx="0">
                  <c:v>45.2</c:v>
                </c:pt>
                <c:pt idx="1">
                  <c:v>27.4</c:v>
                </c:pt>
                <c:pt idx="2">
                  <c:v>22.2</c:v>
                </c:pt>
                <c:pt idx="3">
                  <c:v>31.3</c:v>
                </c:pt>
                <c:pt idx="4">
                  <c:v>34.299999999999997</c:v>
                </c:pt>
                <c:pt idx="5">
                  <c:v>37.1</c:v>
                </c:pt>
                <c:pt idx="6">
                  <c:v>39</c:v>
                </c:pt>
                <c:pt idx="7">
                  <c:v>40.4</c:v>
                </c:pt>
                <c:pt idx="8">
                  <c:v>42.8</c:v>
                </c:pt>
                <c:pt idx="9">
                  <c:v>44.6</c:v>
                </c:pt>
                <c:pt idx="10">
                  <c:v>46.9</c:v>
                </c:pt>
                <c:pt idx="11">
                  <c:v>50</c:v>
                </c:pt>
                <c:pt idx="12">
                  <c:v>54.4</c:v>
                </c:pt>
                <c:pt idx="13">
                  <c:v>60.1</c:v>
                </c:pt>
                <c:pt idx="14">
                  <c:v>64.7</c:v>
                </c:pt>
                <c:pt idx="15">
                  <c:v>69.8</c:v>
                </c:pt>
                <c:pt idx="16">
                  <c:v>74.099999999999994</c:v>
                </c:pt>
                <c:pt idx="17">
                  <c:v>78.900000000000006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7F0C-9B4D-878A-F70A1329CE69}"/>
            </c:ext>
          </c:extLst>
        </c:ser>
        <c:ser>
          <c:idx val="1"/>
          <c:order val="1"/>
          <c:tx>
            <c:strRef>
              <c:f>'4 hours total breaches'!$G$43</c:f>
              <c:strCache>
                <c:ptCount val="1"/>
                <c:pt idx="0">
                  <c:v>percentage of admissions per majors group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'4 hours total breaches'!$E$44:$E$61</c:f>
              <c:strCache>
                <c:ptCount val="18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85+</c:v>
                </c:pt>
              </c:strCache>
            </c:strRef>
          </c:cat>
          <c:val>
            <c:numRef>
              <c:f>'4 hours total breaches'!$G$44:$G$61</c:f>
              <c:numCache>
                <c:formatCode>General</c:formatCode>
                <c:ptCount val="18"/>
                <c:pt idx="0">
                  <c:v>17</c:v>
                </c:pt>
                <c:pt idx="1">
                  <c:v>9</c:v>
                </c:pt>
                <c:pt idx="2">
                  <c:v>7.1</c:v>
                </c:pt>
                <c:pt idx="3">
                  <c:v>10.9</c:v>
                </c:pt>
                <c:pt idx="4">
                  <c:v>12.1</c:v>
                </c:pt>
                <c:pt idx="5">
                  <c:v>14.4</c:v>
                </c:pt>
                <c:pt idx="6">
                  <c:v>16.2</c:v>
                </c:pt>
                <c:pt idx="7">
                  <c:v>18.3</c:v>
                </c:pt>
                <c:pt idx="8">
                  <c:v>20.100000000000001</c:v>
                </c:pt>
                <c:pt idx="9">
                  <c:v>22.6</c:v>
                </c:pt>
                <c:pt idx="10">
                  <c:v>25.2</c:v>
                </c:pt>
                <c:pt idx="11">
                  <c:v>29</c:v>
                </c:pt>
                <c:pt idx="12">
                  <c:v>33.799999999999997</c:v>
                </c:pt>
                <c:pt idx="13">
                  <c:v>40.5</c:v>
                </c:pt>
                <c:pt idx="14">
                  <c:v>46</c:v>
                </c:pt>
                <c:pt idx="15">
                  <c:v>52.2</c:v>
                </c:pt>
                <c:pt idx="16">
                  <c:v>57.5</c:v>
                </c:pt>
                <c:pt idx="17">
                  <c:v>63.5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7F0C-9B4D-878A-F70A1329CE69}"/>
            </c:ext>
          </c:extLst>
        </c:ser>
        <c:ser>
          <c:idx val="2"/>
          <c:order val="2"/>
          <c:tx>
            <c:strRef>
              <c:f>'4 hours total breaches'!$H$43</c:f>
              <c:strCache>
                <c:ptCount val="1"/>
                <c:pt idx="0">
                  <c:v>% 4 hour breach</c:v>
                </c:pt>
              </c:strCache>
            </c:strRef>
          </c:tx>
          <c:spPr>
            <a:ln w="34925" cap="rnd">
              <a:solidFill>
                <a:schemeClr val="accent3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'4 hours total breaches'!$E$44:$E$61</c:f>
              <c:strCache>
                <c:ptCount val="18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85+</c:v>
                </c:pt>
              </c:strCache>
            </c:strRef>
          </c:cat>
          <c:val>
            <c:numRef>
              <c:f>'4 hours total breaches'!$H$44:$H$61</c:f>
              <c:numCache>
                <c:formatCode>General</c:formatCode>
                <c:ptCount val="18"/>
                <c:pt idx="0">
                  <c:v>1.7</c:v>
                </c:pt>
                <c:pt idx="1">
                  <c:v>1.4</c:v>
                </c:pt>
                <c:pt idx="2">
                  <c:v>1.5</c:v>
                </c:pt>
                <c:pt idx="3">
                  <c:v>4.3</c:v>
                </c:pt>
                <c:pt idx="4">
                  <c:v>5</c:v>
                </c:pt>
                <c:pt idx="5">
                  <c:v>5.5</c:v>
                </c:pt>
                <c:pt idx="6">
                  <c:v>6.1</c:v>
                </c:pt>
                <c:pt idx="7">
                  <c:v>6.7</c:v>
                </c:pt>
                <c:pt idx="8">
                  <c:v>7.3</c:v>
                </c:pt>
                <c:pt idx="9">
                  <c:v>7.7</c:v>
                </c:pt>
                <c:pt idx="10">
                  <c:v>8.1</c:v>
                </c:pt>
                <c:pt idx="11">
                  <c:v>8.9</c:v>
                </c:pt>
                <c:pt idx="12">
                  <c:v>9.6999999999999993</c:v>
                </c:pt>
                <c:pt idx="13">
                  <c:v>11.4</c:v>
                </c:pt>
                <c:pt idx="14">
                  <c:v>12.4</c:v>
                </c:pt>
                <c:pt idx="15">
                  <c:v>13.9</c:v>
                </c:pt>
                <c:pt idx="16">
                  <c:v>15.1</c:v>
                </c:pt>
                <c:pt idx="17">
                  <c:v>16.5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7F0C-9B4D-878A-F70A1329CE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0072112"/>
        <c:axId val="150449472"/>
      </c:lineChart>
      <c:catAx>
        <c:axId val="150072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95000"/>
                <a:alpha val="10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0449472"/>
        <c:crosses val="autoZero"/>
        <c:auto val="1"/>
        <c:lblAlgn val="ctr"/>
        <c:lblOffset val="100"/>
        <c:noMultiLvlLbl val="0"/>
      </c:catAx>
      <c:valAx>
        <c:axId val="150449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0072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Lanarkshire 12 hour target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/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Hairmyres</c:v>
                </c:pt>
                <c:pt idx="1">
                  <c:v>Monklands</c:v>
                </c:pt>
                <c:pt idx="2">
                  <c:v>Wishaw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054-D54A-842C-5F7EAB3F527F}"/>
            </c:ext>
          </c:extLst>
        </c:ser>
        <c:ser>
          <c:idx val="1"/>
          <c:order val="1"/>
          <c:tx>
            <c:v/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Hairmyres</c:v>
                </c:pt>
                <c:pt idx="1">
                  <c:v>Monklands</c:v>
                </c:pt>
                <c:pt idx="2">
                  <c:v>Wishaw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054-D54A-842C-5F7EAB3F527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16 &amp; Under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Hairmyres</c:v>
                </c:pt>
                <c:pt idx="1">
                  <c:v>Monklands</c:v>
                </c:pt>
                <c:pt idx="2">
                  <c:v>Wishaw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6.9999999999999999E-4</c:v>
                </c:pt>
                <c:pt idx="1">
                  <c:v>0</c:v>
                </c:pt>
                <c:pt idx="2">
                  <c:v>2.0000000000000001E-4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054-D54A-842C-5F7EAB3F527F}"/>
            </c:ext>
          </c:extLst>
        </c:ser>
        <c:ser>
          <c:idx val="3"/>
          <c:order val="3"/>
          <c:tx>
            <c:v/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Hairmyres</c:v>
                </c:pt>
                <c:pt idx="1">
                  <c:v>Monklands</c:v>
                </c:pt>
                <c:pt idx="2">
                  <c:v>Wishaw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054-D54A-842C-5F7EAB3F527F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17 to 25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Hairmyres</c:v>
                </c:pt>
                <c:pt idx="1">
                  <c:v>Monklands</c:v>
                </c:pt>
                <c:pt idx="2">
                  <c:v>Wishaw</c:v>
                </c:pt>
              </c:strCache>
            </c:strRef>
          </c:cat>
          <c:val>
            <c:numRef>
              <c:f>Sheet1!$F$2:$F$4</c:f>
              <c:numCache>
                <c:formatCode>General</c:formatCode>
                <c:ptCount val="3"/>
                <c:pt idx="0">
                  <c:v>3.3999999999999998E-3</c:v>
                </c:pt>
                <c:pt idx="1">
                  <c:v>0</c:v>
                </c:pt>
                <c:pt idx="2">
                  <c:v>8.0000000000000004E-4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054-D54A-842C-5F7EAB3F527F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26 to 45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Hairmyres</c:v>
                </c:pt>
                <c:pt idx="1">
                  <c:v>Monklands</c:v>
                </c:pt>
                <c:pt idx="2">
                  <c:v>Wishaw</c:v>
                </c:pt>
              </c:strCache>
            </c:strRef>
          </c:cat>
          <c:val>
            <c:numRef>
              <c:f>Sheet1!$G$2:$G$4</c:f>
              <c:numCache>
                <c:formatCode>General</c:formatCode>
                <c:ptCount val="3"/>
                <c:pt idx="0">
                  <c:v>4.1999999999999997E-3</c:v>
                </c:pt>
                <c:pt idx="1">
                  <c:v>1E-4</c:v>
                </c:pt>
                <c:pt idx="2">
                  <c:v>8.0000000000000004E-4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E054-D54A-842C-5F7EAB3F527F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46 to 64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Hairmyres</c:v>
                </c:pt>
                <c:pt idx="1">
                  <c:v>Monklands</c:v>
                </c:pt>
                <c:pt idx="2">
                  <c:v>Wishaw</c:v>
                </c:pt>
              </c:strCache>
            </c:strRef>
          </c:cat>
          <c:val>
            <c:numRef>
              <c:f>Sheet1!$H$2:$H$4</c:f>
              <c:numCache>
                <c:formatCode>General</c:formatCode>
                <c:ptCount val="3"/>
                <c:pt idx="0">
                  <c:v>6.4000000000000003E-3</c:v>
                </c:pt>
                <c:pt idx="1">
                  <c:v>5.0000000000000001E-4</c:v>
                </c:pt>
                <c:pt idx="2">
                  <c:v>2.2000000000000001E-3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E054-D54A-842C-5F7EAB3F527F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65 to 74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Hairmyres</c:v>
                </c:pt>
                <c:pt idx="1">
                  <c:v>Monklands</c:v>
                </c:pt>
                <c:pt idx="2">
                  <c:v>Wishaw</c:v>
                </c:pt>
              </c:strCache>
            </c:strRef>
          </c:cat>
          <c:val>
            <c:numRef>
              <c:f>Sheet1!$I$2:$I$4</c:f>
              <c:numCache>
                <c:formatCode>General</c:formatCode>
                <c:ptCount val="3"/>
                <c:pt idx="0">
                  <c:v>1.38E-2</c:v>
                </c:pt>
                <c:pt idx="1">
                  <c:v>2.9999999999999997E-4</c:v>
                </c:pt>
                <c:pt idx="2">
                  <c:v>6.1000000000000004E-3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E054-D54A-842C-5F7EAB3F527F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75 to 84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Hairmyres</c:v>
                </c:pt>
                <c:pt idx="1">
                  <c:v>Monklands</c:v>
                </c:pt>
                <c:pt idx="2">
                  <c:v>Wishaw</c:v>
                </c:pt>
              </c:strCache>
            </c:strRef>
          </c:cat>
          <c:val>
            <c:numRef>
              <c:f>Sheet1!$J$2:$J$4</c:f>
              <c:numCache>
                <c:formatCode>General</c:formatCode>
                <c:ptCount val="3"/>
                <c:pt idx="0">
                  <c:v>2.1000000000000001E-2</c:v>
                </c:pt>
                <c:pt idx="1">
                  <c:v>5.9999999999999995E-4</c:v>
                </c:pt>
                <c:pt idx="2">
                  <c:v>7.0000000000000001E-3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E054-D54A-842C-5F7EAB3F527F}"/>
            </c:ext>
          </c:extLst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85 and Over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Hairmyres</c:v>
                </c:pt>
                <c:pt idx="1">
                  <c:v>Monklands</c:v>
                </c:pt>
                <c:pt idx="2">
                  <c:v>Wishaw</c:v>
                </c:pt>
              </c:strCache>
            </c:strRef>
          </c:cat>
          <c:val>
            <c:numRef>
              <c:f>Sheet1!$K$2:$K$4</c:f>
              <c:numCache>
                <c:formatCode>General</c:formatCode>
                <c:ptCount val="3"/>
                <c:pt idx="0">
                  <c:v>2.29E-2</c:v>
                </c:pt>
                <c:pt idx="1">
                  <c:v>7.0000000000000001E-3</c:v>
                </c:pt>
                <c:pt idx="2">
                  <c:v>7.0000000000000001E-3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E054-D54A-842C-5F7EAB3F52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5953480"/>
        <c:axId val="115953872"/>
      </c:barChart>
      <c:catAx>
        <c:axId val="115953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953872"/>
        <c:crosses val="autoZero"/>
        <c:auto val="1"/>
        <c:lblAlgn val="ctr"/>
        <c:lblOffset val="100"/>
        <c:noMultiLvlLbl val="0"/>
      </c:catAx>
      <c:valAx>
        <c:axId val="115953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953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 xmlns:c16r2="http://schemas.microsoft.com/office/drawing/2015/06/chart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3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33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33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33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33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33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D373C-2904-014F-A966-ED985BC1CF94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1AA93-2BE0-2A48-87BC-93FE8D1EB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8451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D373C-2904-014F-A966-ED985BC1CF94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1AA93-2BE0-2A48-87BC-93FE8D1EB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406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D373C-2904-014F-A966-ED985BC1CF94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1AA93-2BE0-2A48-87BC-93FE8D1EB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9833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1" name="Body Level One…"/>
          <p:cNvSpPr txBox="1">
            <a:spLocks noGrp="1"/>
          </p:cNvSpPr>
          <p:nvPr>
            <p:ph type="body" idx="1"/>
          </p:nvPr>
        </p:nvSpPr>
        <p:spPr>
          <a:xfrm>
            <a:off x="333375" y="2241352"/>
            <a:ext cx="11525250" cy="410765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672"/>
            </a:lvl1pPr>
            <a:lvl2pPr>
              <a:lnSpc>
                <a:spcPct val="100000"/>
              </a:lnSpc>
              <a:defRPr sz="2672"/>
            </a:lvl2pPr>
            <a:lvl3pPr>
              <a:lnSpc>
                <a:spcPct val="100000"/>
              </a:lnSpc>
              <a:defRPr sz="2672"/>
            </a:lvl3pPr>
            <a:lvl4pPr>
              <a:lnSpc>
                <a:spcPct val="100000"/>
              </a:lnSpc>
              <a:defRPr sz="2672"/>
            </a:lvl4pPr>
            <a:lvl5pPr>
              <a:lnSpc>
                <a:spcPct val="100000"/>
              </a:lnSpc>
              <a:defRPr sz="2672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0492647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D373C-2904-014F-A966-ED985BC1CF94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1AA93-2BE0-2A48-87BC-93FE8D1EB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415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D373C-2904-014F-A966-ED985BC1CF94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1AA93-2BE0-2A48-87BC-93FE8D1EB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474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D373C-2904-014F-A966-ED985BC1CF94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1AA93-2BE0-2A48-87BC-93FE8D1EB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515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D373C-2904-014F-A966-ED985BC1CF94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1AA93-2BE0-2A48-87BC-93FE8D1EB07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672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D373C-2904-014F-A966-ED985BC1CF94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1AA93-2BE0-2A48-87BC-93FE8D1EB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467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D373C-2904-014F-A966-ED985BC1CF94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1AA93-2BE0-2A48-87BC-93FE8D1EB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882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D373C-2904-014F-A966-ED985BC1CF94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1AA93-2BE0-2A48-87BC-93FE8D1EB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675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3A2D373C-2904-014F-A966-ED985BC1CF94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1AA93-2BE0-2A48-87BC-93FE8D1EB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48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3A2D373C-2904-014F-A966-ED985BC1CF94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ED71AA93-2BE0-2A48-87BC-93FE8D1EB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248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"/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if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2D6404-94B3-4E4C-B1A5-61B29C3F75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Is Acute Care Ageist?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38CBA8E-2EB7-6A4B-AB06-0553D776C4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Data from National A&amp;E attendances in Scotland (Jan – Dec 17)</a:t>
            </a:r>
          </a:p>
        </p:txBody>
      </p:sp>
    </p:spTree>
    <p:extLst>
      <p:ext uri="{BB962C8B-B14F-4D97-AF65-F5344CB8AC3E}">
        <p14:creationId xmlns:p14="http://schemas.microsoft.com/office/powerpoint/2010/main" val="32142792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droppedImage.pdf" descr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6512" y="625078"/>
            <a:ext cx="5942410" cy="5750719"/>
          </a:xfrm>
          <a:prstGeom prst="rect">
            <a:avLst/>
          </a:prstGeom>
          <a:ln w="25400">
            <a:miter lim="400000"/>
          </a:ln>
          <a:effectLst/>
        </p:spPr>
      </p:pic>
    </p:spTree>
    <p:extLst>
      <p:ext uri="{BB962C8B-B14F-4D97-AF65-F5344CB8AC3E}">
        <p14:creationId xmlns:p14="http://schemas.microsoft.com/office/powerpoint/2010/main" val="2615817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91167" y="94111"/>
            <a:ext cx="4641091" cy="6589203"/>
          </a:xfrm>
          <a:prstGeom prst="rect">
            <a:avLst/>
          </a:prstGeom>
          <a:ln w="12700">
            <a:miter lim="400000"/>
          </a:ln>
        </p:spPr>
      </p:pic>
      <p:pic>
        <p:nvPicPr>
          <p:cNvPr id="500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08516" y="94111"/>
            <a:ext cx="4641091" cy="658920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51121884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xmlns="" id="{2BD29283-68BB-B74B-A2AF-2E00BF00FA12}"/>
              </a:ext>
            </a:extLst>
          </p:cNvPr>
          <p:cNvSpPr txBox="1">
            <a:spLocks/>
          </p:cNvSpPr>
          <p:nvPr/>
        </p:nvSpPr>
        <p:spPr>
          <a:xfrm>
            <a:off x="0" y="164043"/>
            <a:ext cx="5143500" cy="47095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Lanarkshire Hospitals</a:t>
            </a:r>
            <a:endParaRPr lang="en-US" dirty="0"/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xmlns="" id="{38A47783-3F89-AD40-BA9C-0A4B16A6395B}"/>
              </a:ext>
              <a:ext uri="{147F2762-F138-4A5C-976F-8EAC2B608ADB}">
                <a16:predDERef xmlns:a16="http://schemas.microsoft.com/office/drawing/2014/main" xmlns="" pred="{A9D9B337-A447-9447-B6C7-A698066566A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3601526"/>
              </p:ext>
            </p:extLst>
          </p:nvPr>
        </p:nvGraphicFramePr>
        <p:xfrm>
          <a:off x="423333" y="740833"/>
          <a:ext cx="11281834" cy="5810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Callout: Down Arrow 14">
            <a:extLst>
              <a:ext uri="{FF2B5EF4-FFF2-40B4-BE49-F238E27FC236}">
                <a16:creationId xmlns:a16="http://schemas.microsoft.com/office/drawing/2014/main" xmlns="" id="{2C979AD2-FD93-1F47-8A29-601085706D04}"/>
              </a:ext>
            </a:extLst>
          </p:cNvPr>
          <p:cNvSpPr/>
          <p:nvPr/>
        </p:nvSpPr>
        <p:spPr>
          <a:xfrm>
            <a:off x="3488268" y="846667"/>
            <a:ext cx="1136650" cy="960967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 in 44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910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1EBC24EC-E617-3A4E-883E-4F54310FF8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5134237"/>
              </p:ext>
            </p:extLst>
          </p:nvPr>
        </p:nvGraphicFramePr>
        <p:xfrm>
          <a:off x="838200" y="1857375"/>
          <a:ext cx="8651488" cy="4319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A3741B-5E11-5948-B70E-2222B8E58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Attendance by age group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FD16B63-F186-9743-A953-D45E25BA25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6665" y="2153412"/>
            <a:ext cx="2103044" cy="169875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CD0D768-8CD1-A046-A53D-9C12926EE7A7}"/>
              </a:ext>
            </a:extLst>
          </p:cNvPr>
          <p:cNvSpPr txBox="1"/>
          <p:nvPr/>
        </p:nvSpPr>
        <p:spPr>
          <a:xfrm>
            <a:off x="9872510" y="3877199"/>
            <a:ext cx="1771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1,500,800 attendances total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30373E-D7BF-774D-AC44-0FEF7A01738F}"/>
              </a:ext>
            </a:extLst>
          </p:cNvPr>
          <p:cNvSpPr txBox="1"/>
          <p:nvPr/>
        </p:nvSpPr>
        <p:spPr>
          <a:xfrm>
            <a:off x="9872507" y="5680875"/>
            <a:ext cx="1771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327,704 over 65s (22%)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198008C-28AB-EE4D-80E9-BB0501BCE4A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6532" y="4523530"/>
            <a:ext cx="1123305" cy="1157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104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xmlns="" id="{0C434A11-747F-764B-A366-78D850EFC0F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8540657"/>
              </p:ext>
            </p:extLst>
          </p:nvPr>
        </p:nvGraphicFramePr>
        <p:xfrm>
          <a:off x="838199" y="1825625"/>
          <a:ext cx="8691769" cy="4351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ABDAE4-BD43-504E-9A63-933242C5B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Odds of 4 hour breach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D767F0D-6F18-4044-B65A-0EFA3124424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4504" y="2523159"/>
            <a:ext cx="1280413" cy="10995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37E115E-6B14-4045-BE4A-81DEB18F5B2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2876" y="4171950"/>
            <a:ext cx="2077010" cy="21399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61C92DD-70D3-4F41-BB6A-746A895557CE}"/>
              </a:ext>
            </a:extLst>
          </p:cNvPr>
          <p:cNvSpPr txBox="1"/>
          <p:nvPr/>
        </p:nvSpPr>
        <p:spPr>
          <a:xfrm>
            <a:off x="11087099" y="3650835"/>
            <a:ext cx="9712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1/60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19C399D-2FF7-BE4C-B1F4-0D3670D27000}"/>
              </a:ext>
            </a:extLst>
          </p:cNvPr>
          <p:cNvSpPr txBox="1"/>
          <p:nvPr/>
        </p:nvSpPr>
        <p:spPr>
          <a:xfrm>
            <a:off x="11172694" y="5788680"/>
            <a:ext cx="8000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1/6</a:t>
            </a:r>
          </a:p>
        </p:txBody>
      </p:sp>
    </p:spTree>
    <p:extLst>
      <p:ext uri="{BB962C8B-B14F-4D97-AF65-F5344CB8AC3E}">
        <p14:creationId xmlns:p14="http://schemas.microsoft.com/office/powerpoint/2010/main" val="993724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xmlns="" id="{52C60334-D3D3-3F45-895B-40679383590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2036060"/>
              </p:ext>
            </p:extLst>
          </p:nvPr>
        </p:nvGraphicFramePr>
        <p:xfrm>
          <a:off x="838200" y="1825625"/>
          <a:ext cx="8777288" cy="43511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E529DF-39DD-E74F-A665-893542EE7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Odds of 8 hour breach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1E2E79C-42D3-6147-B348-DA92753E6A2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2350" y="2331280"/>
            <a:ext cx="1544233" cy="14970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0A50AF2-4225-1B40-B552-02C5BCB1520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2876" y="4171950"/>
            <a:ext cx="2077010" cy="21399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3A06C40-A2E2-7040-AE90-A38FA2274CC6}"/>
              </a:ext>
            </a:extLst>
          </p:cNvPr>
          <p:cNvSpPr txBox="1"/>
          <p:nvPr/>
        </p:nvSpPr>
        <p:spPr>
          <a:xfrm>
            <a:off x="11063548" y="3648730"/>
            <a:ext cx="1128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1/333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85D2F4A-5E05-C14B-A591-1A4AA5363993}"/>
              </a:ext>
            </a:extLst>
          </p:cNvPr>
          <p:cNvSpPr txBox="1"/>
          <p:nvPr/>
        </p:nvSpPr>
        <p:spPr>
          <a:xfrm>
            <a:off x="11063548" y="5653552"/>
            <a:ext cx="1128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1/45</a:t>
            </a:r>
          </a:p>
        </p:txBody>
      </p:sp>
    </p:spTree>
    <p:extLst>
      <p:ext uri="{BB962C8B-B14F-4D97-AF65-F5344CB8AC3E}">
        <p14:creationId xmlns:p14="http://schemas.microsoft.com/office/powerpoint/2010/main" val="2371514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57C43FDF-E349-AF43-BA9F-99E0F6C9B1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9508110"/>
              </p:ext>
            </p:extLst>
          </p:nvPr>
        </p:nvGraphicFramePr>
        <p:xfrm>
          <a:off x="838200" y="1825625"/>
          <a:ext cx="879157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D93F99-A5D6-AE40-9D9E-0522BFA26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Odds of 12 hour breach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BD92E76-E443-484E-893D-C11EE57BC0D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2876" y="4171950"/>
            <a:ext cx="2077010" cy="21399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A0BEF40-213A-1147-AB84-A8871706011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0336" y="1825625"/>
            <a:ext cx="1223464" cy="195818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9FCEDBC-A0EC-8F46-B996-AFDDB8D79A0D}"/>
              </a:ext>
            </a:extLst>
          </p:cNvPr>
          <p:cNvSpPr txBox="1"/>
          <p:nvPr/>
        </p:nvSpPr>
        <p:spPr>
          <a:xfrm>
            <a:off x="10858500" y="3648730"/>
            <a:ext cx="1333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1/1,000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4FFB97A-9FBE-1541-989C-4548F6D505D0}"/>
              </a:ext>
            </a:extLst>
          </p:cNvPr>
          <p:cNvSpPr txBox="1"/>
          <p:nvPr/>
        </p:nvSpPr>
        <p:spPr>
          <a:xfrm>
            <a:off x="10839450" y="6129992"/>
            <a:ext cx="1333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1/200</a:t>
            </a:r>
          </a:p>
        </p:txBody>
      </p:sp>
    </p:spTree>
    <p:extLst>
      <p:ext uri="{BB962C8B-B14F-4D97-AF65-F5344CB8AC3E}">
        <p14:creationId xmlns:p14="http://schemas.microsoft.com/office/powerpoint/2010/main" val="723179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F986BA-AB32-3645-93C5-9C10AF3CF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2405062" cy="5811838"/>
          </a:xfrm>
        </p:spPr>
        <p:txBody>
          <a:bodyPr/>
          <a:lstStyle/>
          <a:p>
            <a:r>
              <a:rPr lang="en-US" dirty="0"/>
              <a:t>Is it a majors problem?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87753B20-2080-A244-A8D1-B15EE00F2B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6912353"/>
              </p:ext>
            </p:extLst>
          </p:nvPr>
        </p:nvGraphicFramePr>
        <p:xfrm>
          <a:off x="3514725" y="365125"/>
          <a:ext cx="7839074" cy="5811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64005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F986BA-AB32-3645-93C5-9C10AF3CF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2405062" cy="5811838"/>
          </a:xfrm>
        </p:spPr>
        <p:txBody>
          <a:bodyPr/>
          <a:lstStyle/>
          <a:p>
            <a:r>
              <a:rPr lang="en-US" dirty="0"/>
              <a:t>Is it a majors problem?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Perhaps not?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87753B20-2080-A244-A8D1-B15EE00F2B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2693902"/>
              </p:ext>
            </p:extLst>
          </p:nvPr>
        </p:nvGraphicFramePr>
        <p:xfrm>
          <a:off x="3514725" y="365125"/>
          <a:ext cx="7839074" cy="5811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Oval 5">
            <a:extLst>
              <a:ext uri="{FF2B5EF4-FFF2-40B4-BE49-F238E27FC236}">
                <a16:creationId xmlns:a16="http://schemas.microsoft.com/office/drawing/2014/main" xmlns="" id="{A767B518-5A58-4141-984F-3369433E6E82}"/>
              </a:ext>
            </a:extLst>
          </p:cNvPr>
          <p:cNvSpPr/>
          <p:nvPr/>
        </p:nvSpPr>
        <p:spPr>
          <a:xfrm>
            <a:off x="3800475" y="2043113"/>
            <a:ext cx="1671638" cy="2657475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0A487D64-9DA0-2646-B7B4-07B615D3CD9C}"/>
              </a:ext>
            </a:extLst>
          </p:cNvPr>
          <p:cNvSpPr/>
          <p:nvPr/>
        </p:nvSpPr>
        <p:spPr>
          <a:xfrm>
            <a:off x="9567863" y="2043113"/>
            <a:ext cx="1671638" cy="2657474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142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1E57C9E5-9B6F-554D-AFD8-7A6F5CAA48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24529" y="493288"/>
            <a:ext cx="8940748" cy="58714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E26254-3428-6642-8838-401952262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219" y="467276"/>
            <a:ext cx="5632684" cy="866225"/>
          </a:xfrm>
        </p:spPr>
        <p:txBody>
          <a:bodyPr/>
          <a:lstStyle/>
          <a:p>
            <a:r>
              <a:rPr lang="en-GB" dirty="0"/>
              <a:t>Reasons?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9633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pg133-157-figure2-prevalence-of-frailty.tiff" descr="pg133-157-figure2-prevalence-of-frailty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94574" y="955477"/>
            <a:ext cx="7983141" cy="4805851"/>
          </a:xfrm>
          <a:prstGeom prst="rect">
            <a:avLst/>
          </a:prstGeom>
          <a:ln w="25400">
            <a:miter lim="400000"/>
          </a:ln>
          <a:effectLst/>
        </p:spPr>
      </p:pic>
      <p:sp>
        <p:nvSpPr>
          <p:cNvPr id="313" name="THE LIVING ENVIRONMENTS OF COMMUNITY-DWELING…"/>
          <p:cNvSpPr txBox="1"/>
          <p:nvPr/>
        </p:nvSpPr>
        <p:spPr>
          <a:xfrm>
            <a:off x="4185047" y="5973961"/>
            <a:ext cx="3628527" cy="5000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>
            <a:defPPr marL="0" marR="0" indent="0" algn="l" defTabSz="76535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48897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515" b="0" i="0" u="none" strike="noStrike" cap="none" spc="0" normalizeH="0" baseline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defRPr>
            </a:lvl1pPr>
            <a:lvl2pPr marL="0" marR="0" indent="287007" algn="ctr" defTabSz="48897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515" b="0" i="0" u="none" strike="noStrike" cap="none" spc="0" normalizeH="0" baseline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defRPr>
            </a:lvl2pPr>
            <a:lvl3pPr marL="0" marR="0" indent="574015" algn="ctr" defTabSz="48897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515" b="0" i="0" u="none" strike="noStrike" cap="none" spc="0" normalizeH="0" baseline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defRPr>
            </a:lvl3pPr>
            <a:lvl4pPr marL="0" marR="0" indent="861022" algn="ctr" defTabSz="48897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515" b="0" i="0" u="none" strike="noStrike" cap="none" spc="0" normalizeH="0" baseline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defRPr>
            </a:lvl4pPr>
            <a:lvl5pPr marL="0" marR="0" indent="1148029" algn="ctr" defTabSz="48897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515" b="0" i="0" u="none" strike="noStrike" cap="none" spc="0" normalizeH="0" baseline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defRPr>
            </a:lvl5pPr>
            <a:lvl6pPr marL="0" marR="0" indent="1435037" algn="ctr" defTabSz="48897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515" b="0" i="0" u="none" strike="noStrike" cap="none" spc="0" normalizeH="0" baseline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defRPr>
            </a:lvl6pPr>
            <a:lvl7pPr marL="0" marR="0" indent="1722044" algn="ctr" defTabSz="48897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515" b="0" i="0" u="none" strike="noStrike" cap="none" spc="0" normalizeH="0" baseline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defRPr>
            </a:lvl7pPr>
            <a:lvl8pPr marL="0" marR="0" indent="2009051" algn="ctr" defTabSz="48897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515" b="0" i="0" u="none" strike="noStrike" cap="none" spc="0" normalizeH="0" baseline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defRPr>
            </a:lvl8pPr>
            <a:lvl9pPr marL="0" marR="0" indent="2296058" algn="ctr" defTabSz="48897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515" b="0" i="0" u="none" strike="noStrike" cap="none" spc="0" normalizeH="0" baseline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defRPr>
            </a:lvl9pPr>
          </a:lstStyle>
          <a:p>
            <a:pPr algn="l" defTabSz="321457">
              <a:defRPr sz="1300" i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914"/>
              <a:t>THE LIVING ENVIRONMENTS OF COMMUNITY-DWELING</a:t>
            </a:r>
          </a:p>
          <a:p>
            <a:pPr algn="l" defTabSz="321457">
              <a:defRPr sz="1300" i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914"/>
              <a:t>OLDER PEOPLE WHO BECOME FRAIL: ANOTHER LOOK AT THE</a:t>
            </a:r>
          </a:p>
          <a:p>
            <a:pPr algn="l" defTabSz="321457">
              <a:defRPr sz="1300" i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914"/>
              <a:t>LIVING STANDARDS OF OLDER NEW ZEALANDERS SURVEY</a:t>
            </a:r>
          </a:p>
        </p:txBody>
      </p:sp>
    </p:spTree>
    <p:extLst>
      <p:ext uri="{BB962C8B-B14F-4D97-AF65-F5344CB8AC3E}">
        <p14:creationId xmlns:p14="http://schemas.microsoft.com/office/powerpoint/2010/main" val="3440234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{10846684-A1FE-944A-9DF8-EADB92D65AB1}tf10001120</Template>
  <TotalTime>536</TotalTime>
  <Words>117</Words>
  <Application>Microsoft Office PowerPoint</Application>
  <PresentationFormat>Widescreen</PresentationFormat>
  <Paragraphs>29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Gill Sans MT</vt:lpstr>
      <vt:lpstr>Helvetica</vt:lpstr>
      <vt:lpstr>Parcel</vt:lpstr>
      <vt:lpstr>Is Acute Care Ageist?</vt:lpstr>
      <vt:lpstr>Attendance by age group</vt:lpstr>
      <vt:lpstr>Odds of 4 hour breach</vt:lpstr>
      <vt:lpstr>Odds of 8 hour breach</vt:lpstr>
      <vt:lpstr>Odds of 12 hour breach</vt:lpstr>
      <vt:lpstr>Is it a majors problem?</vt:lpstr>
      <vt:lpstr>Is it a majors problem?  Perhaps not?</vt:lpstr>
      <vt:lpstr>Reasons?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Ellis</dc:creator>
  <cp:lastModifiedBy>Myint, Phyo</cp:lastModifiedBy>
  <cp:revision>19</cp:revision>
  <cp:lastPrinted>2018-03-22T22:35:42Z</cp:lastPrinted>
  <dcterms:created xsi:type="dcterms:W3CDTF">2018-03-22T21:11:12Z</dcterms:created>
  <dcterms:modified xsi:type="dcterms:W3CDTF">2018-10-01T18:20:24Z</dcterms:modified>
</cp:coreProperties>
</file>